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71" r:id="rId10"/>
    <p:sldId id="264" r:id="rId11"/>
    <p:sldId id="272" r:id="rId12"/>
    <p:sldId id="270" r:id="rId13"/>
    <p:sldId id="273" r:id="rId14"/>
    <p:sldId id="274" r:id="rId15"/>
    <p:sldId id="275" r:id="rId16"/>
    <p:sldId id="276" r:id="rId17"/>
    <p:sldId id="266" r:id="rId18"/>
    <p:sldId id="267" r:id="rId19"/>
    <p:sldId id="268" r:id="rId20"/>
    <p:sldId id="269" r:id="rId21"/>
    <p:sldId id="277" r:id="rId22"/>
    <p:sldId id="278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30D7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4" autoAdjust="0"/>
    <p:restoredTop sz="94632" autoAdjust="0"/>
  </p:normalViewPr>
  <p:slideViewPr>
    <p:cSldViewPr showGuides="1">
      <p:cViewPr>
        <p:scale>
          <a:sx n="75" d="100"/>
          <a:sy n="75" d="100"/>
        </p:scale>
        <p:origin x="-547" y="230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9B3F485-45D2-406A-AE58-2310D82ED392}" type="datetimeFigureOut">
              <a:rPr lang="en-US" smtClean="0"/>
              <a:t>7/16/2013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E1FF089-87F3-4524-B29B-D204E7BB2C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B3F485-45D2-406A-AE58-2310D82ED392}" type="datetimeFigureOut">
              <a:rPr lang="en-US" smtClean="0"/>
              <a:t>7/16/2013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1FF089-87F3-4524-B29B-D204E7BB2C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B3F485-45D2-406A-AE58-2310D82ED392}" type="datetimeFigureOut">
              <a:rPr lang="en-US" smtClean="0"/>
              <a:t>7/16/2013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1FF089-87F3-4524-B29B-D204E7BB2C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B3F485-45D2-406A-AE58-2310D82ED392}" type="datetimeFigureOut">
              <a:rPr lang="en-US" smtClean="0"/>
              <a:t>7/16/2013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1FF089-87F3-4524-B29B-D204E7BB2C1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B3F485-45D2-406A-AE58-2310D82ED392}" type="datetimeFigureOut">
              <a:rPr lang="en-US" smtClean="0"/>
              <a:t>7/16/2013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1FF089-87F3-4524-B29B-D204E7BB2C1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B3F485-45D2-406A-AE58-2310D82ED392}" type="datetimeFigureOut">
              <a:rPr lang="en-US" smtClean="0"/>
              <a:t>7/16/2013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1FF089-87F3-4524-B29B-D204E7BB2C1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B3F485-45D2-406A-AE58-2310D82ED392}" type="datetimeFigureOut">
              <a:rPr lang="en-US" smtClean="0"/>
              <a:t>7/16/2013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1FF089-87F3-4524-B29B-D204E7BB2C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B3F485-45D2-406A-AE58-2310D82ED392}" type="datetimeFigureOut">
              <a:rPr lang="en-US" smtClean="0"/>
              <a:t>7/16/2013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1FF089-87F3-4524-B29B-D204E7BB2C1F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B3F485-45D2-406A-AE58-2310D82ED392}" type="datetimeFigureOut">
              <a:rPr lang="en-US" smtClean="0"/>
              <a:t>7/16/2013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1FF089-87F3-4524-B29B-D204E7BB2C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99B3F485-45D2-406A-AE58-2310D82ED392}" type="datetimeFigureOut">
              <a:rPr lang="en-US" smtClean="0"/>
              <a:t>7/16/2013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1FF089-87F3-4524-B29B-D204E7BB2C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9B3F485-45D2-406A-AE58-2310D82ED392}" type="datetimeFigureOut">
              <a:rPr lang="en-US" smtClean="0"/>
              <a:t>7/16/2013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E1FF089-87F3-4524-B29B-D204E7BB2C1F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99B3F485-45D2-406A-AE58-2310D82ED392}" type="datetimeFigureOut">
              <a:rPr lang="en-US" smtClean="0"/>
              <a:t>7/16/2013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E1FF089-87F3-4524-B29B-D204E7BB2C1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505200" y="4343400"/>
            <a:ext cx="2133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স্বাগতম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Content Placeholder 4" descr="FeaRLes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735" y="1981200"/>
            <a:ext cx="7807569" cy="42291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-30480" y="0"/>
            <a:ext cx="9174480" cy="1524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895600" y="228600"/>
            <a:ext cx="3352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7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891802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/>
          <p:nvPr/>
        </p:nvGrpSpPr>
        <p:grpSpPr>
          <a:xfrm>
            <a:off x="838200" y="209550"/>
            <a:ext cx="1524000" cy="1770380"/>
            <a:chOff x="1483360" y="2552700"/>
            <a:chExt cx="1524000" cy="1770380"/>
          </a:xfrm>
        </p:grpSpPr>
        <p:cxnSp>
          <p:nvCxnSpPr>
            <p:cNvPr id="6" name="Straight Arrow Connector 5"/>
            <p:cNvCxnSpPr/>
            <p:nvPr/>
          </p:nvCxnSpPr>
          <p:spPr>
            <a:xfrm>
              <a:off x="1483360" y="2552700"/>
              <a:ext cx="0" cy="1752600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1483360" y="2552700"/>
              <a:ext cx="1524000" cy="17526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>
              <a:off x="1483360" y="4305300"/>
              <a:ext cx="1524000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1483360" y="2570480"/>
              <a:ext cx="0" cy="1752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1483360" y="4297680"/>
              <a:ext cx="1524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Group 25"/>
          <p:cNvGrpSpPr/>
          <p:nvPr/>
        </p:nvGrpSpPr>
        <p:grpSpPr>
          <a:xfrm>
            <a:off x="3296920" y="457200"/>
            <a:ext cx="2743200" cy="1275080"/>
            <a:chOff x="3733800" y="3048000"/>
            <a:chExt cx="2743200" cy="1275080"/>
          </a:xfrm>
        </p:grpSpPr>
        <p:cxnSp>
          <p:nvCxnSpPr>
            <p:cNvPr id="21" name="Straight Connector 20"/>
            <p:cNvCxnSpPr/>
            <p:nvPr/>
          </p:nvCxnSpPr>
          <p:spPr>
            <a:xfrm>
              <a:off x="4419600" y="4323080"/>
              <a:ext cx="2057400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3733800" y="3048000"/>
              <a:ext cx="685800" cy="127508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3733800" y="3048000"/>
              <a:ext cx="2743200" cy="127508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4" name="Group 33"/>
          <p:cNvGrpSpPr/>
          <p:nvPr/>
        </p:nvGrpSpPr>
        <p:grpSpPr>
          <a:xfrm>
            <a:off x="6629400" y="762000"/>
            <a:ext cx="1752600" cy="1275080"/>
            <a:chOff x="6477000" y="2791460"/>
            <a:chExt cx="1752600" cy="1275080"/>
          </a:xfrm>
        </p:grpSpPr>
        <p:cxnSp>
          <p:nvCxnSpPr>
            <p:cNvPr id="29" name="Straight Connector 28"/>
            <p:cNvCxnSpPr/>
            <p:nvPr/>
          </p:nvCxnSpPr>
          <p:spPr>
            <a:xfrm>
              <a:off x="6477000" y="4066540"/>
              <a:ext cx="1752600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flipH="1">
              <a:off x="6477000" y="2791460"/>
              <a:ext cx="876300" cy="127508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7353300" y="2791460"/>
              <a:ext cx="876300" cy="127508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41" name="Group 40"/>
          <p:cNvGrpSpPr/>
          <p:nvPr/>
        </p:nvGrpSpPr>
        <p:grpSpPr>
          <a:xfrm>
            <a:off x="1066800" y="3276600"/>
            <a:ext cx="1066800" cy="1600200"/>
            <a:chOff x="1295400" y="3048000"/>
            <a:chExt cx="1066800" cy="1600200"/>
          </a:xfrm>
        </p:grpSpPr>
        <p:cxnSp>
          <p:nvCxnSpPr>
            <p:cNvPr id="36" name="Straight Connector 35"/>
            <p:cNvCxnSpPr/>
            <p:nvPr/>
          </p:nvCxnSpPr>
          <p:spPr>
            <a:xfrm flipH="1">
              <a:off x="1295400" y="3048000"/>
              <a:ext cx="1066800" cy="160020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1295400" y="4648200"/>
              <a:ext cx="990600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flipH="1">
              <a:off x="2286000" y="3048000"/>
              <a:ext cx="76200" cy="160020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2" name="Isosceles Triangle 41"/>
          <p:cNvSpPr/>
          <p:nvPr/>
        </p:nvSpPr>
        <p:spPr>
          <a:xfrm>
            <a:off x="3296920" y="3200400"/>
            <a:ext cx="1714500" cy="16002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9" name="Group 48"/>
          <p:cNvGrpSpPr/>
          <p:nvPr/>
        </p:nvGrpSpPr>
        <p:grpSpPr>
          <a:xfrm>
            <a:off x="6625590" y="3314700"/>
            <a:ext cx="1219200" cy="1524000"/>
            <a:chOff x="6553200" y="3429000"/>
            <a:chExt cx="952500" cy="1219200"/>
          </a:xfrm>
        </p:grpSpPr>
        <p:cxnSp>
          <p:nvCxnSpPr>
            <p:cNvPr id="44" name="Straight Connector 43"/>
            <p:cNvCxnSpPr/>
            <p:nvPr/>
          </p:nvCxnSpPr>
          <p:spPr>
            <a:xfrm flipH="1">
              <a:off x="6553200" y="3429000"/>
              <a:ext cx="514350" cy="1219200"/>
            </a:xfrm>
            <a:prstGeom prst="line">
              <a:avLst/>
            </a:prstGeom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7067550" y="3429000"/>
              <a:ext cx="438150" cy="1219200"/>
            </a:xfrm>
            <a:prstGeom prst="line">
              <a:avLst/>
            </a:prstGeom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>
              <a:off x="6553200" y="4648200"/>
              <a:ext cx="952500" cy="0"/>
            </a:xfrm>
            <a:prstGeom prst="line">
              <a:avLst/>
            </a:prstGeom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</p:grpSp>
      <p:sp>
        <p:nvSpPr>
          <p:cNvPr id="50" name="TextBox 49"/>
          <p:cNvSpPr txBox="1"/>
          <p:nvPr/>
        </p:nvSpPr>
        <p:spPr>
          <a:xfrm>
            <a:off x="584708" y="5638800"/>
            <a:ext cx="79745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>
                <a:latin typeface="NikoshBAN" pitchFamily="2" charset="0"/>
                <a:cs typeface="NikoshBAN" pitchFamily="2" charset="0"/>
              </a:rPr>
              <a:t>বাহু ভেদে তিন প্রকার ও কোণ ভেদে তিন প্রকার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। ত্রিভূজ মোট ছয় ধরনের হয়।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9011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838200" y="209550"/>
            <a:ext cx="5029200" cy="2990850"/>
            <a:chOff x="1483360" y="2552700"/>
            <a:chExt cx="1524000" cy="1770380"/>
          </a:xfrm>
        </p:grpSpPr>
        <p:cxnSp>
          <p:nvCxnSpPr>
            <p:cNvPr id="3" name="Straight Arrow Connector 2"/>
            <p:cNvCxnSpPr/>
            <p:nvPr/>
          </p:nvCxnSpPr>
          <p:spPr>
            <a:xfrm>
              <a:off x="1483360" y="2552700"/>
              <a:ext cx="0" cy="1752600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" name="Straight Connector 3"/>
            <p:cNvCxnSpPr/>
            <p:nvPr/>
          </p:nvCxnSpPr>
          <p:spPr>
            <a:xfrm>
              <a:off x="1483360" y="2552700"/>
              <a:ext cx="1524000" cy="17526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" name="Straight Arrow Connector 4"/>
            <p:cNvCxnSpPr/>
            <p:nvPr/>
          </p:nvCxnSpPr>
          <p:spPr>
            <a:xfrm>
              <a:off x="1483360" y="4305300"/>
              <a:ext cx="1524000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1483360" y="2570480"/>
              <a:ext cx="0" cy="1752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1483360" y="4297680"/>
              <a:ext cx="1524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TextBox 7"/>
          <p:cNvSpPr txBox="1"/>
          <p:nvPr/>
        </p:nvSpPr>
        <p:spPr>
          <a:xfrm>
            <a:off x="1676400" y="3593068"/>
            <a:ext cx="274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সমকোণী ত্রিভূজ</a:t>
            </a:r>
            <a:endParaRPr lang="en-US" sz="36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1000" y="4495800"/>
            <a:ext cx="8763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     </a:t>
            </a:r>
            <a:r>
              <a:rPr lang="bn-BD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যে </a:t>
            </a:r>
            <a:r>
              <a:rPr lang="bn-BD" sz="3200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ত্রিভূজের একটি কোণ সমকোণ তাকে সমকোণী ত্রিভূজ বলে।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8872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3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295400" y="457200"/>
            <a:ext cx="6629400" cy="2209800"/>
            <a:chOff x="3733800" y="3048000"/>
            <a:chExt cx="2743200" cy="1275080"/>
          </a:xfrm>
        </p:grpSpPr>
        <p:cxnSp>
          <p:nvCxnSpPr>
            <p:cNvPr id="3" name="Straight Connector 2"/>
            <p:cNvCxnSpPr/>
            <p:nvPr/>
          </p:nvCxnSpPr>
          <p:spPr>
            <a:xfrm>
              <a:off x="4419600" y="4323080"/>
              <a:ext cx="2057400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" name="Straight Connector 3"/>
            <p:cNvCxnSpPr/>
            <p:nvPr/>
          </p:nvCxnSpPr>
          <p:spPr>
            <a:xfrm>
              <a:off x="3733800" y="3048000"/>
              <a:ext cx="685800" cy="127508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" name="Straight Connector 4"/>
            <p:cNvCxnSpPr/>
            <p:nvPr/>
          </p:nvCxnSpPr>
          <p:spPr>
            <a:xfrm>
              <a:off x="3733800" y="3048000"/>
              <a:ext cx="2743200" cy="127508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6" name="TextBox 5"/>
          <p:cNvSpPr txBox="1"/>
          <p:nvPr/>
        </p:nvSpPr>
        <p:spPr>
          <a:xfrm>
            <a:off x="3048000" y="3276600"/>
            <a:ext cx="274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স্থূলকোণী ত্রিভূজ</a:t>
            </a:r>
            <a:endParaRPr lang="en-US" sz="36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38200" y="4381381"/>
            <a:ext cx="81534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>
                <a:latin typeface="NikoshBAN" pitchFamily="2" charset="0"/>
                <a:cs typeface="NikoshBAN" pitchFamily="2" charset="0"/>
              </a:rPr>
              <a:t>যে ত্রিভূজের একটি কোণ এক সমকোণের বড় তাকে স্থূলকোণী ত্রিভূজ 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বলে</a:t>
            </a:r>
            <a:endParaRPr lang="en-US" sz="1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6457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2590800" y="457200"/>
            <a:ext cx="3886200" cy="2819400"/>
            <a:chOff x="6477000" y="2791460"/>
            <a:chExt cx="1752600" cy="1275080"/>
          </a:xfrm>
        </p:grpSpPr>
        <p:cxnSp>
          <p:nvCxnSpPr>
            <p:cNvPr id="3" name="Straight Connector 2"/>
            <p:cNvCxnSpPr/>
            <p:nvPr/>
          </p:nvCxnSpPr>
          <p:spPr>
            <a:xfrm>
              <a:off x="6477000" y="4066540"/>
              <a:ext cx="1752600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" name="Straight Connector 3"/>
            <p:cNvCxnSpPr/>
            <p:nvPr/>
          </p:nvCxnSpPr>
          <p:spPr>
            <a:xfrm flipH="1">
              <a:off x="6477000" y="2791460"/>
              <a:ext cx="876300" cy="127508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" name="Straight Connector 4"/>
            <p:cNvCxnSpPr/>
            <p:nvPr/>
          </p:nvCxnSpPr>
          <p:spPr>
            <a:xfrm>
              <a:off x="7353300" y="2791460"/>
              <a:ext cx="876300" cy="127508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6" name="TextBox 5"/>
          <p:cNvSpPr txBox="1"/>
          <p:nvPr/>
        </p:nvSpPr>
        <p:spPr>
          <a:xfrm>
            <a:off x="304800" y="4900136"/>
            <a:ext cx="88392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যে </a:t>
            </a:r>
            <a:r>
              <a:rPr lang="bn-BD" sz="2400" dirty="0">
                <a:latin typeface="NikoshBAN" pitchFamily="2" charset="0"/>
                <a:cs typeface="NikoshBAN" pitchFamily="2" charset="0"/>
              </a:rPr>
              <a:t>ত্রিভূজের একটি কোণ এক সমকোণের চেয়ে ছোট তাকে সূক্ষ্মকোণী ত্রিভূজ বলে।</a:t>
            </a: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623908" y="3657600"/>
            <a:ext cx="25819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>
                <a:latin typeface="NikoshBAN" pitchFamily="2" charset="0"/>
                <a:cs typeface="NikoshBAN" pitchFamily="2" charset="0"/>
              </a:rPr>
              <a:t>সূক্ষ্মকোণী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ত্রিভূজ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632477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6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500"/>
                            </p:stCondLst>
                            <p:childTnLst>
                              <p:par>
                                <p:cTn id="28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2892878" y="533400"/>
            <a:ext cx="2691300" cy="2743200"/>
            <a:chOff x="2892878" y="533400"/>
            <a:chExt cx="2691300" cy="2743200"/>
          </a:xfrm>
        </p:grpSpPr>
        <p:cxnSp>
          <p:nvCxnSpPr>
            <p:cNvPr id="3" name="Straight Connector 2"/>
            <p:cNvCxnSpPr/>
            <p:nvPr/>
          </p:nvCxnSpPr>
          <p:spPr>
            <a:xfrm flipH="1">
              <a:off x="2892878" y="533400"/>
              <a:ext cx="2593522" cy="274320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" name="Straight Connector 3"/>
            <p:cNvCxnSpPr/>
            <p:nvPr/>
          </p:nvCxnSpPr>
          <p:spPr>
            <a:xfrm>
              <a:off x="2892878" y="3276600"/>
              <a:ext cx="2691299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" name="Straight Connector 4"/>
            <p:cNvCxnSpPr/>
            <p:nvPr/>
          </p:nvCxnSpPr>
          <p:spPr>
            <a:xfrm>
              <a:off x="5486400" y="533400"/>
              <a:ext cx="97778" cy="274320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" name="TextBox 8"/>
          <p:cNvSpPr txBox="1"/>
          <p:nvPr/>
        </p:nvSpPr>
        <p:spPr>
          <a:xfrm>
            <a:off x="472440" y="4608731"/>
            <a:ext cx="851916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যে </a:t>
            </a:r>
            <a:r>
              <a:rPr lang="bn-BD" sz="40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ত্রিভূজের প্রত্যেকটি বাহুই অসমান তাকে বিষমবাহু ত্রিভূজ বলে।</a:t>
            </a:r>
            <a:endParaRPr lang="en-US" sz="4000" dirty="0">
              <a:solidFill>
                <a:srgbClr val="FF0000"/>
              </a:solidFill>
            </a:endParaRPr>
          </a:p>
          <a:p>
            <a:endParaRPr lang="en-US" sz="4000" dirty="0"/>
          </a:p>
        </p:txBody>
      </p:sp>
      <p:sp>
        <p:nvSpPr>
          <p:cNvPr id="11" name="TextBox 10"/>
          <p:cNvSpPr txBox="1"/>
          <p:nvPr/>
        </p:nvSpPr>
        <p:spPr>
          <a:xfrm>
            <a:off x="2840977" y="3733800"/>
            <a:ext cx="274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বিষমবাহু ত্রিভূজ 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8427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sosceles Triangle 1"/>
          <p:cNvSpPr/>
          <p:nvPr/>
        </p:nvSpPr>
        <p:spPr>
          <a:xfrm>
            <a:off x="3124200" y="533400"/>
            <a:ext cx="3200400" cy="25908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04800" y="4876800"/>
            <a:ext cx="861060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যে </a:t>
            </a:r>
            <a:r>
              <a:rPr lang="bn-BD" sz="40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ত্রিভূজের বাহু সমান তাবে সমবাহু ত্রিভূজ বলে।</a:t>
            </a:r>
          </a:p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71600" y="3733800"/>
            <a:ext cx="472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429000" y="3468469"/>
            <a:ext cx="228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>
                <a:latin typeface="NikoshBAN" pitchFamily="2" charset="0"/>
                <a:cs typeface="NikoshBAN" pitchFamily="2" charset="0"/>
              </a:rPr>
              <a:t>সমবাহু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ত্রিভূজ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1479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3200400" y="152400"/>
            <a:ext cx="2514600" cy="2971800"/>
            <a:chOff x="6553200" y="3429000"/>
            <a:chExt cx="952500" cy="1219200"/>
          </a:xfrm>
        </p:grpSpPr>
        <p:cxnSp>
          <p:nvCxnSpPr>
            <p:cNvPr id="3" name="Straight Connector 2"/>
            <p:cNvCxnSpPr/>
            <p:nvPr/>
          </p:nvCxnSpPr>
          <p:spPr>
            <a:xfrm flipH="1">
              <a:off x="6553200" y="3429000"/>
              <a:ext cx="514350" cy="1219200"/>
            </a:xfrm>
            <a:prstGeom prst="line">
              <a:avLst/>
            </a:prstGeom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4" name="Straight Connector 3"/>
            <p:cNvCxnSpPr/>
            <p:nvPr/>
          </p:nvCxnSpPr>
          <p:spPr>
            <a:xfrm>
              <a:off x="7067550" y="3429000"/>
              <a:ext cx="438150" cy="1219200"/>
            </a:xfrm>
            <a:prstGeom prst="line">
              <a:avLst/>
            </a:prstGeom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5" name="Straight Connector 4"/>
            <p:cNvCxnSpPr/>
            <p:nvPr/>
          </p:nvCxnSpPr>
          <p:spPr>
            <a:xfrm>
              <a:off x="6553200" y="4648200"/>
              <a:ext cx="952500" cy="0"/>
            </a:xfrm>
            <a:prstGeom prst="line">
              <a:avLst/>
            </a:prstGeom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</p:grpSp>
      <p:sp>
        <p:nvSpPr>
          <p:cNvPr id="6" name="TextBox 5"/>
          <p:cNvSpPr txBox="1"/>
          <p:nvPr/>
        </p:nvSpPr>
        <p:spPr>
          <a:xfrm>
            <a:off x="762000" y="4648200"/>
            <a:ext cx="8001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যে </a:t>
            </a:r>
            <a:r>
              <a:rPr lang="bn-BD" sz="32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ত্রিভূজের দুইটি বাহু সমান তাকে সমদ্বিবাহু ত্রিভূজ বলে।</a:t>
            </a: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200400" y="3429000"/>
            <a:ext cx="259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>
                <a:latin typeface="NikoshBAN" pitchFamily="2" charset="0"/>
                <a:cs typeface="NikoshBAN" pitchFamily="2" charset="0"/>
              </a:rPr>
              <a:t>সমদ্বিবাহু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ত্রিভূজ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1279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3296920" y="629920"/>
            <a:ext cx="2743200" cy="1275080"/>
            <a:chOff x="3733800" y="3048000"/>
            <a:chExt cx="2743200" cy="1275080"/>
          </a:xfrm>
        </p:grpSpPr>
        <p:cxnSp>
          <p:nvCxnSpPr>
            <p:cNvPr id="3" name="Straight Connector 2"/>
            <p:cNvCxnSpPr/>
            <p:nvPr/>
          </p:nvCxnSpPr>
          <p:spPr>
            <a:xfrm>
              <a:off x="4419600" y="4323080"/>
              <a:ext cx="2057400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" name="Straight Connector 3"/>
            <p:cNvCxnSpPr/>
            <p:nvPr/>
          </p:nvCxnSpPr>
          <p:spPr>
            <a:xfrm>
              <a:off x="3733800" y="3048000"/>
              <a:ext cx="685800" cy="127508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" name="Straight Connector 4"/>
            <p:cNvCxnSpPr/>
            <p:nvPr/>
          </p:nvCxnSpPr>
          <p:spPr>
            <a:xfrm>
              <a:off x="3733800" y="3048000"/>
              <a:ext cx="2743200" cy="127508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6" name="Group 5"/>
          <p:cNvGrpSpPr/>
          <p:nvPr/>
        </p:nvGrpSpPr>
        <p:grpSpPr>
          <a:xfrm>
            <a:off x="6629400" y="762000"/>
            <a:ext cx="1752600" cy="1275080"/>
            <a:chOff x="6477000" y="2791460"/>
            <a:chExt cx="1752600" cy="1275080"/>
          </a:xfrm>
        </p:grpSpPr>
        <p:cxnSp>
          <p:nvCxnSpPr>
            <p:cNvPr id="7" name="Straight Connector 6"/>
            <p:cNvCxnSpPr/>
            <p:nvPr/>
          </p:nvCxnSpPr>
          <p:spPr>
            <a:xfrm>
              <a:off x="6477000" y="4066540"/>
              <a:ext cx="1752600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flipH="1">
              <a:off x="6477000" y="2791460"/>
              <a:ext cx="876300" cy="127508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353300" y="2791460"/>
              <a:ext cx="876300" cy="127508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" name="Group 9"/>
          <p:cNvGrpSpPr/>
          <p:nvPr/>
        </p:nvGrpSpPr>
        <p:grpSpPr>
          <a:xfrm>
            <a:off x="1066800" y="3657600"/>
            <a:ext cx="1066800" cy="1600200"/>
            <a:chOff x="1295400" y="3048000"/>
            <a:chExt cx="1066800" cy="1600200"/>
          </a:xfrm>
        </p:grpSpPr>
        <p:cxnSp>
          <p:nvCxnSpPr>
            <p:cNvPr id="11" name="Straight Connector 10"/>
            <p:cNvCxnSpPr/>
            <p:nvPr/>
          </p:nvCxnSpPr>
          <p:spPr>
            <a:xfrm flipH="1">
              <a:off x="1295400" y="3048000"/>
              <a:ext cx="1066800" cy="160020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1295400" y="4648200"/>
              <a:ext cx="990600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flipH="1">
              <a:off x="2286000" y="3048000"/>
              <a:ext cx="76200" cy="160020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4" name="Isosceles Triangle 13"/>
          <p:cNvSpPr/>
          <p:nvPr/>
        </p:nvSpPr>
        <p:spPr>
          <a:xfrm>
            <a:off x="3296920" y="3810000"/>
            <a:ext cx="1714500" cy="16002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5" name="Group 14"/>
          <p:cNvGrpSpPr/>
          <p:nvPr/>
        </p:nvGrpSpPr>
        <p:grpSpPr>
          <a:xfrm>
            <a:off x="6553200" y="3810000"/>
            <a:ext cx="1232154" cy="1676400"/>
            <a:chOff x="6553200" y="3429000"/>
            <a:chExt cx="952500" cy="1219200"/>
          </a:xfrm>
        </p:grpSpPr>
        <p:cxnSp>
          <p:nvCxnSpPr>
            <p:cNvPr id="16" name="Straight Connector 15"/>
            <p:cNvCxnSpPr/>
            <p:nvPr/>
          </p:nvCxnSpPr>
          <p:spPr>
            <a:xfrm flipH="1">
              <a:off x="6553200" y="3429000"/>
              <a:ext cx="514350" cy="1219200"/>
            </a:xfrm>
            <a:prstGeom prst="line">
              <a:avLst/>
            </a:prstGeom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7067550" y="3429000"/>
              <a:ext cx="438150" cy="1219200"/>
            </a:xfrm>
            <a:prstGeom prst="line">
              <a:avLst/>
            </a:prstGeom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553200" y="4648200"/>
              <a:ext cx="952500" cy="0"/>
            </a:xfrm>
            <a:prstGeom prst="line">
              <a:avLst/>
            </a:prstGeom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</p:grpSp>
      <p:grpSp>
        <p:nvGrpSpPr>
          <p:cNvPr id="19" name="Group 18"/>
          <p:cNvGrpSpPr/>
          <p:nvPr/>
        </p:nvGrpSpPr>
        <p:grpSpPr>
          <a:xfrm>
            <a:off x="902576" y="363220"/>
            <a:ext cx="1524000" cy="1770380"/>
            <a:chOff x="1483360" y="2552700"/>
            <a:chExt cx="1524000" cy="1770380"/>
          </a:xfrm>
        </p:grpSpPr>
        <p:cxnSp>
          <p:nvCxnSpPr>
            <p:cNvPr id="20" name="Straight Arrow Connector 19"/>
            <p:cNvCxnSpPr/>
            <p:nvPr/>
          </p:nvCxnSpPr>
          <p:spPr>
            <a:xfrm>
              <a:off x="1483360" y="2552700"/>
              <a:ext cx="0" cy="1752600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1483360" y="2552700"/>
              <a:ext cx="1524000" cy="17526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/>
            <p:nvPr/>
          </p:nvCxnSpPr>
          <p:spPr>
            <a:xfrm>
              <a:off x="1483360" y="4305300"/>
              <a:ext cx="1524000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1483360" y="2570480"/>
              <a:ext cx="0" cy="1752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1483360" y="4297680"/>
              <a:ext cx="1524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TextBox 24"/>
          <p:cNvSpPr txBox="1"/>
          <p:nvPr/>
        </p:nvSpPr>
        <p:spPr>
          <a:xfrm>
            <a:off x="609600" y="2667000"/>
            <a:ext cx="220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চিত্র- সমকোণী ত্রিভূজ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639820" y="2438400"/>
            <a:ext cx="26085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চিত্র- স্থূলকোণী ত্রিভূজ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533572" y="2600206"/>
            <a:ext cx="23818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চিত্র- সূক্ষ্মকোণী ত্রিভূজ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81000" y="5715000"/>
            <a:ext cx="22419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চিত্র- বিষমবাহূ ত্রিভূজ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195758" y="5715000"/>
            <a:ext cx="22144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চিত্র- সমবাহু ত্রিভূজ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388976" y="5733812"/>
            <a:ext cx="25264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চিত্র- সমদ্বিবাহূ ত্রিভূজ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5167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20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20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2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66800" y="3034605"/>
            <a:ext cx="7620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NikoshBAN" pitchFamily="2" charset="0"/>
                <a:cs typeface="NikoshBAN" pitchFamily="2" charset="0"/>
              </a:rPr>
              <a:t>* </a:t>
            </a:r>
            <a:r>
              <a:rPr lang="bn-BD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ত্রিভূজ কাকে বলে?</a:t>
            </a:r>
          </a:p>
          <a:p>
            <a:r>
              <a:rPr lang="bn-BD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* কোন ত্রিভূজের একটি কোণ সমকোণ থাকে?</a:t>
            </a:r>
          </a:p>
          <a:p>
            <a:r>
              <a:rPr lang="bn-BD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* যে ত্রিভূজের তিন বাহু অসমান তাকে কি ধরণের ত্রিভূজ বলে?</a:t>
            </a:r>
            <a:endParaRPr lang="en-US" sz="2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49268" y="1362670"/>
            <a:ext cx="342273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bn-BD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একক কাজ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0" y="0"/>
            <a:ext cx="9144000" cy="990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4078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4600" y="990600"/>
            <a:ext cx="548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0" y="3619860"/>
            <a:ext cx="9144000" cy="12003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effectLst/>
          <a:scene3d>
            <a:camera prst="isometricOffAxis2Left"/>
            <a:lightRig rig="threePt" dir="t"/>
          </a:scene3d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bn-BD" sz="3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যেকোন ধরণের একটি ত্রিভূজের চিত্র অংকন কর?</a:t>
            </a:r>
          </a:p>
          <a:p>
            <a:pPr marL="285750" indent="-285750">
              <a:buFont typeface="Arial" charset="0"/>
              <a:buChar char="•"/>
            </a:pPr>
            <a:r>
              <a:rPr lang="bn-BD" sz="3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৩ সেন্টিমিটার বাহু দিয়ে একটি সমবাহ ত্রিভূজ অংকন কর।</a:t>
            </a:r>
            <a:endParaRPr lang="en-US" sz="36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500" y="1600200"/>
            <a:ext cx="4648200" cy="110799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bn-BD" sz="6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itchFamily="2" charset="0"/>
                <a:cs typeface="NikoshBAN" pitchFamily="2" charset="0"/>
              </a:rPr>
              <a:t>দলীয় কাজ</a:t>
            </a:r>
            <a:endParaRPr lang="en-US" sz="66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9144000" cy="990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effectLst>
            <a:glow rad="228600">
              <a:schemeClr val="accent6">
                <a:satMod val="175000"/>
                <a:alpha val="40000"/>
              </a:schemeClr>
            </a:glow>
            <a:reflection blurRad="6350" stA="50000" endA="300" endPos="90000" dir="5400000" sy="-100000" algn="bl" rotWithShape="0"/>
          </a:effectLst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6448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5800" y="1752600"/>
            <a:ext cx="8077200" cy="3108543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chemeClr val="tx1">
                    <a:lumMod val="95000"/>
                  </a:schemeClr>
                </a:solidFill>
                <a:latin typeface="NikoshBAN" pitchFamily="2" charset="0"/>
                <a:cs typeface="NikoshBAN" pitchFamily="2" charset="0"/>
              </a:rPr>
              <a:t>মোহাঃ নূর আলম</a:t>
            </a:r>
          </a:p>
          <a:p>
            <a:r>
              <a:rPr lang="bn-BD" sz="4000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সহকারী শিক্ষক(গণিত)</a:t>
            </a:r>
          </a:p>
          <a:p>
            <a:r>
              <a:rPr lang="bn-BD" sz="4000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বজরাটেক সবজা পাইলট উচ্চ বিদ্যালয়</a:t>
            </a:r>
          </a:p>
          <a:p>
            <a:r>
              <a:rPr lang="bn-BD" sz="4000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মোবাইল নম্বর-০১৭৪৮৯৪৫৭৮৪</a:t>
            </a:r>
          </a:p>
          <a:p>
            <a:r>
              <a:rPr lang="bn-BD" sz="3600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ই-মেইল-</a:t>
            </a:r>
            <a:r>
              <a:rPr lang="en-US" sz="3600" dirty="0">
                <a:solidFill>
                  <a:srgbClr val="92D050"/>
                </a:solidFill>
              </a:rPr>
              <a:t>mdnuralam09@yahoo.com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0" y="0"/>
            <a:ext cx="9144000" cy="13716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447800" y="263604"/>
            <a:ext cx="40386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endParaRPr lang="en-US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7105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3575090"/>
            <a:ext cx="9174480" cy="156966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2000" dirty="0" smtClean="0">
                <a:solidFill>
                  <a:srgbClr val="7030A0"/>
                </a:solidFill>
              </a:rPr>
              <a:t>#</a:t>
            </a:r>
            <a:r>
              <a:rPr lang="bn-BD" sz="3200" dirty="0" smtClean="0">
                <a:solidFill>
                  <a:srgbClr val="7030A0"/>
                </a:solidFill>
              </a:rPr>
              <a:t> </a:t>
            </a:r>
            <a:r>
              <a:rPr lang="bn-BD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এক খন্ড জমিকে সবচেয়ে কত কম সংখ্যক বেড়া দিয়ে ঘেরা যাবে?</a:t>
            </a:r>
          </a:p>
          <a:p>
            <a:r>
              <a:rPr lang="bn-BD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# কোন ত্রিভূজের একটি কোণ সমকোণ থাকে?</a:t>
            </a:r>
          </a:p>
          <a:p>
            <a:r>
              <a:rPr lang="bn-BD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# কোন ত্রিভূজের প্রত্যেকটি বাহু অসমান?</a:t>
            </a:r>
            <a:endParaRPr lang="en-US" sz="2800" dirty="0">
              <a:solidFill>
                <a:srgbClr val="7030A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0"/>
            <a:ext cx="9144000" cy="990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effectLst>
            <a:reflection blurRad="6350" stA="50000" endA="300" endPos="90000" dist="50800" dir="5400000" sy="-100000" algn="bl" rotWithShape="0"/>
          </a:effectLst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143000" y="1042630"/>
            <a:ext cx="5257800" cy="186204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bn-BD" sz="115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মূল্যায়ন-</a:t>
            </a:r>
            <a:endParaRPr lang="en-US" sz="115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658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-19705"/>
            <a:ext cx="9144000" cy="990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effectLst>
            <a:glow rad="228600">
              <a:schemeClr val="accent6">
                <a:satMod val="175000"/>
                <a:alpha val="40000"/>
              </a:schemeClr>
            </a:glow>
            <a:reflection blurRad="6350" stA="50000" endA="295" endPos="92000" dist="101600" dir="5400000" sy="-100000" algn="bl" rotWithShape="0"/>
          </a:effectLst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55630" y="1362670"/>
            <a:ext cx="4387969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bn-BD" sz="8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বাড়ির কাজ</a:t>
            </a:r>
            <a:endParaRPr lang="en-US" sz="8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3276600"/>
            <a:ext cx="9144000" cy="2092881"/>
          </a:xfrm>
          <a:prstGeom prst="rect">
            <a:avLst/>
          </a:prstGeom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endParaRPr lang="bn-BD" sz="2800" dirty="0" smtClean="0">
              <a:latin typeface="NikoshBAN" pitchFamily="2" charset="0"/>
              <a:cs typeface="NikoshBAN" pitchFamily="2" charset="0"/>
            </a:endParaRPr>
          </a:p>
          <a:p>
            <a:endParaRPr lang="bn-BD" sz="2800" dirty="0">
              <a:latin typeface="NikoshBAN" pitchFamily="2" charset="0"/>
              <a:cs typeface="NikoshBAN" pitchFamily="2" charset="0"/>
            </a:endParaRPr>
          </a:p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# বাড়িতে ত্রিভূজাকৃতির ব্যবহৃত হয় এমন ৪টি জিনিষের নামের তালিকা তৈরী কর।</a:t>
            </a:r>
          </a:p>
          <a:p>
            <a:endParaRPr lang="bn-BD" sz="2800" dirty="0">
              <a:latin typeface="NikoshBAN" pitchFamily="2" charset="0"/>
              <a:cs typeface="NikoshBAN" pitchFamily="2" charset="0"/>
            </a:endParaRPr>
          </a:p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 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7898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" y="76200"/>
            <a:ext cx="8991600" cy="56388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accent3"/>
            </a:solidFill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667000" y="228600"/>
            <a:ext cx="4419600" cy="221599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bn-BD" sz="138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138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2057400"/>
            <a:ext cx="8991599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09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0" y="-30480"/>
            <a:ext cx="9174480" cy="6888480"/>
            <a:chOff x="0" y="-30480"/>
            <a:chExt cx="9174480" cy="6888480"/>
          </a:xfrm>
        </p:grpSpPr>
        <p:sp>
          <p:nvSpPr>
            <p:cNvPr id="3" name="TextBox 2"/>
            <p:cNvSpPr txBox="1"/>
            <p:nvPr/>
          </p:nvSpPr>
          <p:spPr>
            <a:xfrm>
              <a:off x="0" y="-30480"/>
              <a:ext cx="9174480" cy="15240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304800" y="1612880"/>
              <a:ext cx="7391400" cy="34163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5400" dirty="0" smtClean="0">
                  <a:latin typeface="NikoshBAN" pitchFamily="2" charset="0"/>
                  <a:cs typeface="NikoshBAN" pitchFamily="2" charset="0"/>
                </a:rPr>
                <a:t>শ্রেণীঃ ষষ্ঠ</a:t>
              </a:r>
            </a:p>
            <a:p>
              <a:r>
                <a:rPr lang="bn-BD" sz="5400" dirty="0" smtClean="0">
                  <a:latin typeface="NikoshBAN" pitchFamily="2" charset="0"/>
                  <a:cs typeface="NikoshBAN" pitchFamily="2" charset="0"/>
                </a:rPr>
                <a:t>বিষয়ঃ জ্যামিতি</a:t>
              </a:r>
            </a:p>
            <a:p>
              <a:r>
                <a:rPr lang="bn-BD" sz="5400" dirty="0" smtClean="0">
                  <a:latin typeface="NikoshBAN" pitchFamily="2" charset="0"/>
                  <a:cs typeface="NikoshBAN" pitchFamily="2" charset="0"/>
                </a:rPr>
                <a:t>সময়ঃ ৫০মিনিট</a:t>
              </a:r>
            </a:p>
            <a:p>
              <a:r>
                <a:rPr lang="bn-BD" sz="5400" dirty="0" smtClean="0">
                  <a:latin typeface="NikoshBAN" pitchFamily="2" charset="0"/>
                  <a:cs typeface="NikoshBAN" pitchFamily="2" charset="0"/>
                </a:rPr>
                <a:t>তারিখঃ ১০ জুলাই ২০১৩ খ্রিঃ</a:t>
              </a:r>
              <a:endParaRPr lang="en-US" sz="54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7543800" y="1493520"/>
              <a:ext cx="1630680" cy="5364480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757901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ublic\Videos\Colkata Bangla Song\Contacts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1" y="3581400"/>
            <a:ext cx="4038600" cy="2481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Public\Videos\Colkata Bangla Song\Contacts\Desktop\18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395288"/>
            <a:ext cx="4038600" cy="2890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Public\Videos\Colkata Bangla Song\Contacts\Desktop\0147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429000"/>
            <a:ext cx="3048000" cy="2847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2" descr="Description: http://t3.gstatic.com/images?q=tbn:ANd9GcQkuuCpxVW81TxZMqOXelV6cFUk55hdIn3T6t0ihNdVrKdOFz2zNw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95287"/>
            <a:ext cx="4038600" cy="2728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01116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 descr="C:\Users\Public\Videos\Colkata Bangla Song\Contacts\Desktop\images0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771246"/>
            <a:ext cx="3733800" cy="23438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8" descr="C:\Users\Public\Videos\Colkata Bangla Song\Contacts\Desktop\images0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3771245"/>
            <a:ext cx="3481748" cy="2668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5" descr="C:\Users\Public\Videos\Colkata Bangla Song\Contacts\Desktop\159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3732" y="381000"/>
            <a:ext cx="3819268" cy="25647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1" descr="Description: http://t3.gstatic.com/images?q=tbn:ANd9GcRmc50Gf0turt5m0aevLc4sGB9X2xW6pQw2X2xpivyd5iHR_H5f8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81001"/>
            <a:ext cx="3733800" cy="23851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16434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981200"/>
            <a:ext cx="8382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ত্রিভুজ ও ত্রিভুজের শ্রেণী বিন্যাস-</a:t>
            </a:r>
            <a:endParaRPr lang="en-US" sz="54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8315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-304800" y="0"/>
            <a:ext cx="9448800" cy="6858000"/>
          </a:xfrm>
          <a:prstGeom prst="rect">
            <a:avLst/>
          </a:prstGeom>
        </p:spPr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228600" y="838200"/>
            <a:ext cx="2819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শিখন ফল</a:t>
            </a:r>
            <a:endParaRPr lang="en-US" sz="6000" dirty="0">
              <a:solidFill>
                <a:schemeClr val="tx2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30200" y="2880479"/>
            <a:ext cx="83820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# ত্রিভূজের সংজ্ঞা বলতে পারবে।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# ত্রিভূজ সনাক্ত ও শ্রেণী বিন্যাস করতে পারবে।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# ত্রিভূজের চিত্র আঁকতে পারবে।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# ত্রিভূজের ব্যবহার ও প্রয়োগ করতে পারবে।</a:t>
            </a:r>
          </a:p>
          <a:p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" y="1972270"/>
            <a:ext cx="3962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>
                <a:solidFill>
                  <a:schemeClr val="bg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এই পাঠ শেষে শিক্ষার্থীরা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0987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sosceles Triangle 1"/>
          <p:cNvSpPr/>
          <p:nvPr/>
        </p:nvSpPr>
        <p:spPr>
          <a:xfrm>
            <a:off x="2057400" y="685799"/>
            <a:ext cx="5105400" cy="3962401"/>
          </a:xfrm>
          <a:prstGeom prst="triangle">
            <a:avLst/>
          </a:prstGeom>
          <a:gradFill flip="none" rotWithShape="0">
            <a:gsLst>
              <a:gs pos="18000">
                <a:srgbClr val="00B0F0"/>
              </a:gs>
              <a:gs pos="84000">
                <a:srgbClr val="92D050">
                  <a:tint val="44500"/>
                  <a:satMod val="160000"/>
                  <a:lumMod val="18000"/>
                  <a:alpha val="22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path path="circle">
              <a:fillToRect l="100000" b="100000"/>
            </a:path>
            <a:tileRect t="-100000" r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5373469"/>
            <a:ext cx="6934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তিনটি বাহু দ্বারা আবদ্ধ ক্ষেত্রকে ত্রিভূজ বলে।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05480" y="4687669"/>
            <a:ext cx="29260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চিত্রঃ ত্রিভূজ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4343400" y="533401"/>
            <a:ext cx="533400" cy="381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002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pat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44444E-6 L 0.275 0.57222 L -0.275 0.57222 L -3.33333E-6 4.44444E-6 Z " pathEditMode="relative" rAng="0" ptsTypes="FFFF">
                                      <p:cBhvr>
                                        <p:cTn id="6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86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C:\Users\Doel-1612i3\Desktop\gm khan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28600"/>
            <a:ext cx="3200400" cy="30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480" t="2000" r="14161" b="-3332"/>
          <a:stretch/>
        </p:blipFill>
        <p:spPr bwMode="auto">
          <a:xfrm>
            <a:off x="4572000" y="152400"/>
            <a:ext cx="4191000" cy="27805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733800"/>
            <a:ext cx="4267200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7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7796"/>
          <a:stretch/>
        </p:blipFill>
        <p:spPr bwMode="auto">
          <a:xfrm>
            <a:off x="4572000" y="3429000"/>
            <a:ext cx="4572000" cy="327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22591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328</TotalTime>
  <Words>284</Words>
  <Application>Microsoft Office PowerPoint</Application>
  <PresentationFormat>On-screen Show (4:3)</PresentationFormat>
  <Paragraphs>59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Concourse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TSS</dc:creator>
  <cp:lastModifiedBy>TSS</cp:lastModifiedBy>
  <cp:revision>31</cp:revision>
  <dcterms:created xsi:type="dcterms:W3CDTF">2013-07-10T03:39:18Z</dcterms:created>
  <dcterms:modified xsi:type="dcterms:W3CDTF">2013-07-16T07:05:57Z</dcterms:modified>
</cp:coreProperties>
</file>